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5" r:id="rId1"/>
  </p:sldMasterIdLst>
  <p:sldIdLst>
    <p:sldId id="256" r:id="rId2"/>
    <p:sldId id="290" r:id="rId3"/>
    <p:sldId id="257" r:id="rId4"/>
    <p:sldId id="258" r:id="rId5"/>
    <p:sldId id="259" r:id="rId6"/>
    <p:sldId id="263" r:id="rId7"/>
    <p:sldId id="262" r:id="rId8"/>
    <p:sldId id="260" r:id="rId9"/>
    <p:sldId id="261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1" r:id="rId19"/>
    <p:sldId id="273" r:id="rId20"/>
    <p:sldId id="285" r:id="rId21"/>
    <p:sldId id="274" r:id="rId22"/>
    <p:sldId id="275" r:id="rId23"/>
    <p:sldId id="284" r:id="rId24"/>
    <p:sldId id="286" r:id="rId25"/>
    <p:sldId id="276" r:id="rId26"/>
    <p:sldId id="281" r:id="rId27"/>
    <p:sldId id="287" r:id="rId28"/>
    <p:sldId id="280" r:id="rId29"/>
    <p:sldId id="283" r:id="rId30"/>
    <p:sldId id="288" r:id="rId31"/>
    <p:sldId id="289" r:id="rId32"/>
    <p:sldId id="282" r:id="rId33"/>
    <p:sldId id="277" r:id="rId34"/>
    <p:sldId id="278" r:id="rId35"/>
    <p:sldId id="292" r:id="rId36"/>
    <p:sldId id="291" r:id="rId37"/>
    <p:sldId id="293" r:id="rId38"/>
    <p:sldId id="279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546" autoAdjust="0"/>
  </p:normalViewPr>
  <p:slideViewPr>
    <p:cSldViewPr snapToGrid="0" snapToObjects="1">
      <p:cViewPr varScale="1">
        <p:scale>
          <a:sx n="127" d="100"/>
          <a:sy n="127" d="100"/>
        </p:scale>
        <p:origin x="-112" y="-1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Home.png"/>
          <p:cNvPicPr>
            <a:picLocks noChangeAspect="1"/>
          </p:cNvPicPr>
          <p:nvPr/>
        </p:nvPicPr>
        <p:blipFill>
          <a:blip r:embed="rId2"/>
          <a:srcRect t="-93973"/>
          <a:stretch>
            <a:fillRect/>
          </a:stretch>
        </p:blipFill>
        <p:spPr>
          <a:xfrm>
            <a:off x="179294" y="1183341"/>
            <a:ext cx="8787384" cy="5276725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2168338"/>
            <a:ext cx="8307387" cy="161925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513" y="3810000"/>
            <a:ext cx="8307387" cy="753036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8308975" cy="349175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TCFull.png"/>
          <p:cNvPicPr>
            <a:picLocks noChangeAspect="1"/>
          </p:cNvPicPr>
          <p:nvPr/>
        </p:nvPicPr>
        <p:blipFill>
          <a:blip r:embed="rId2"/>
          <a:srcRect l="-198711"/>
          <a:stretch>
            <a:fillRect/>
          </a:stretch>
        </p:blipFill>
        <p:spPr>
          <a:xfrm>
            <a:off x="177999" y="1179576"/>
            <a:ext cx="8788373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  <a:lvl6pPr>
              <a:buClr>
                <a:schemeClr val="bg1">
                  <a:lumMod val="75000"/>
                </a:schemeClr>
              </a:buClr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>
              <a:buClr>
                <a:schemeClr val="bg1"/>
              </a:buClr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>
              <a:buClr>
                <a:schemeClr val="bg1">
                  <a:lumMod val="75000"/>
                </a:schemeClr>
              </a:buClr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>
              <a:buClr>
                <a:schemeClr val="bg1"/>
              </a:buClr>
              <a:defRPr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SectionH.png"/>
          <p:cNvPicPr>
            <a:picLocks noChangeAspect="1"/>
          </p:cNvPicPr>
          <p:nvPr/>
        </p:nvPicPr>
        <p:blipFill>
          <a:blip r:embed="rId2"/>
          <a:srcRect r="-91875"/>
          <a:stretch>
            <a:fillRect/>
          </a:stretch>
        </p:blipFill>
        <p:spPr>
          <a:xfrm>
            <a:off x="182880" y="1179576"/>
            <a:ext cx="8785105" cy="527608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429000"/>
            <a:ext cx="6591300" cy="1371600"/>
          </a:xfrm>
        </p:spPr>
        <p:txBody>
          <a:bodyPr anchor="b" anchorCtr="0"/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4800599"/>
            <a:ext cx="6591300" cy="1066801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9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3214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6859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859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752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752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Cap.png"/>
          <p:cNvPicPr>
            <a:picLocks noChangeAspect="1"/>
          </p:cNvPicPr>
          <p:nvPr/>
        </p:nvPicPr>
        <p:blipFill>
          <a:blip r:embed="rId2"/>
          <a:srcRect b="-135871"/>
          <a:stretch>
            <a:fillRect/>
          </a:stretch>
        </p:blipFill>
        <p:spPr>
          <a:xfrm>
            <a:off x="182880" y="1179575"/>
            <a:ext cx="4228522" cy="5274037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369794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2341" y="1600200"/>
            <a:ext cx="4101353" cy="4652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3697941" cy="341583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600"/>
              </a:spcBef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466850"/>
            <a:ext cx="8308039" cy="1128432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7224" y="2623296"/>
            <a:ext cx="4717676" cy="38312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3" y="2770187"/>
            <a:ext cx="3429093" cy="35768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182880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298140" y="1169894"/>
            <a:ext cx="3671047" cy="52760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82880" y="1169894"/>
            <a:ext cx="8787384" cy="210670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82880" y="3281082"/>
            <a:ext cx="8787384" cy="3174582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3329268"/>
            <a:ext cx="8346141" cy="1014132"/>
          </a:xfrm>
        </p:spPr>
        <p:txBody>
          <a:bodyPr anchor="b"/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4343399"/>
            <a:ext cx="8346141" cy="190976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3835212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00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82880" y="1179576"/>
            <a:ext cx="3671047" cy="220531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2015983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182880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VerticalTC.png"/>
          <p:cNvPicPr>
            <a:picLocks noChangeAspect="1"/>
          </p:cNvPicPr>
          <p:nvPr/>
        </p:nvPicPr>
        <p:blipFill>
          <a:blip r:embed="rId2"/>
          <a:srcRect t="-93650"/>
          <a:stretch>
            <a:fillRect/>
          </a:stretch>
        </p:blipFill>
        <p:spPr>
          <a:xfrm>
            <a:off x="7445188" y="1178128"/>
            <a:ext cx="1524000" cy="527533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0705" y="1398494"/>
            <a:ext cx="1447800" cy="48499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7513" y="1398494"/>
            <a:ext cx="6669087" cy="4849906"/>
          </a:xfrm>
        </p:spPr>
        <p:txBody>
          <a:bodyPr vert="eaVert"/>
          <a:lstStyle>
            <a:lvl5pPr>
              <a:defRPr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2880" y="1179576"/>
            <a:ext cx="8787384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925" y="1456765"/>
            <a:ext cx="8308975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925" y="2770188"/>
            <a:ext cx="8308975" cy="3478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0105" y="6454588"/>
            <a:ext cx="23980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3CEC41E-48BD-4881-B6FF-D82EEBBCD904}" type="datetimeFigureOut">
              <a:rPr lang="en-US" smtClean="0"/>
              <a:t>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976" y="6454588"/>
            <a:ext cx="3657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1219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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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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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tif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6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1341" y="1497926"/>
            <a:ext cx="7350859" cy="1470025"/>
          </a:xfrm>
        </p:spPr>
        <p:txBody>
          <a:bodyPr>
            <a:noAutofit/>
          </a:bodyPr>
          <a:lstStyle/>
          <a:p>
            <a:r>
              <a:rPr lang="en-US">
                <a:latin typeface="GE Inspira"/>
              </a:rPr>
              <a:t>Y</a:t>
            </a:r>
            <a:r>
              <a:rPr lang="en-US" smtClean="0">
                <a:latin typeface="GE Inspira"/>
              </a:rPr>
              <a:t>our Medical </a:t>
            </a:r>
            <a:r>
              <a:rPr lang="en-US" dirty="0">
                <a:latin typeface="GE Inspira"/>
              </a:rPr>
              <a:t>B</a:t>
            </a:r>
            <a:r>
              <a:rPr lang="en-US" smtClean="0">
                <a:latin typeface="GE Inspira"/>
              </a:rPr>
              <a:t>log</a:t>
            </a:r>
            <a:r>
              <a:rPr lang="en-US" dirty="0" smtClean="0">
                <a:latin typeface="GE Inspira"/>
              </a:rPr>
              <a:t/>
            </a:r>
            <a:br>
              <a:rPr lang="en-US" dirty="0" smtClean="0">
                <a:latin typeface="GE Inspira"/>
              </a:rPr>
            </a:br>
            <a:r>
              <a:rPr lang="en-US" dirty="0">
                <a:latin typeface="GE Inspira"/>
              </a:rPr>
              <a:t>Z</a:t>
            </a:r>
            <a:r>
              <a:rPr lang="en-US" dirty="0" smtClean="0">
                <a:latin typeface="GE Inspira"/>
              </a:rPr>
              <a:t>ero to </a:t>
            </a:r>
            <a:r>
              <a:rPr lang="en-US" smtClean="0">
                <a:latin typeface="GE Inspira"/>
              </a:rPr>
              <a:t>Hero Guide</a:t>
            </a:r>
            <a:endParaRPr lang="en-US" dirty="0">
              <a:latin typeface="GE Inspir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600" dirty="0" smtClean="0"/>
              <a:t>Mark Seigel, MD, FACOG</a:t>
            </a:r>
          </a:p>
          <a:p>
            <a:r>
              <a:rPr lang="en-US" sz="2600" dirty="0" smtClean="0"/>
              <a:t>Chair, </a:t>
            </a:r>
            <a:r>
              <a:rPr lang="en-US" sz="2600" dirty="0" smtClean="0"/>
              <a:t>ACOG Committee on Practice Management</a:t>
            </a:r>
            <a:endParaRPr lang="en-US" sz="2600" dirty="0" smtClean="0"/>
          </a:p>
          <a:p>
            <a:r>
              <a:rPr lang="en-US" sz="2600" dirty="0" smtClean="0"/>
              <a:t>Co-Chair, Physicians’ Electronic Health Record Coalition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10182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 smtClean="0"/>
              <a:t>I </a:t>
            </a:r>
            <a:r>
              <a:rPr lang="en-US" sz="2400" dirty="0"/>
              <a:t>have no financial interests or industry relationships to disclose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64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After today, you should be able to:</a:t>
            </a:r>
          </a:p>
          <a:p>
            <a:r>
              <a:rPr lang="en-US" sz="2400" dirty="0" smtClean="0"/>
              <a:t>Choose a domain name</a:t>
            </a:r>
          </a:p>
          <a:p>
            <a:r>
              <a:rPr lang="en-US" sz="2400" dirty="0" smtClean="0"/>
              <a:t>Choose a hosting service</a:t>
            </a:r>
          </a:p>
          <a:p>
            <a:r>
              <a:rPr lang="en-US" sz="2400" dirty="0" smtClean="0"/>
              <a:t>Choose software</a:t>
            </a:r>
          </a:p>
          <a:p>
            <a:r>
              <a:rPr lang="en-US" sz="2400" dirty="0" smtClean="0"/>
              <a:t>Publish your web site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1567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Marketing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Yellow pages</a:t>
            </a:r>
          </a:p>
          <a:p>
            <a:r>
              <a:rPr lang="en-US" sz="2400" dirty="0" smtClean="0"/>
              <a:t>Lunches and Lectures</a:t>
            </a:r>
          </a:p>
          <a:p>
            <a:r>
              <a:rPr lang="en-US" sz="2400" dirty="0" smtClean="0"/>
              <a:t>Word of mouth</a:t>
            </a:r>
          </a:p>
          <a:p>
            <a:r>
              <a:rPr lang="en-US" sz="2400" dirty="0" smtClean="0"/>
              <a:t>Referrals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….They don’t work very well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694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Patients?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Internet</a:t>
            </a:r>
          </a:p>
          <a:p>
            <a:r>
              <a:rPr lang="en-US" sz="2400" dirty="0" smtClean="0"/>
              <a:t>Google and Facebook</a:t>
            </a:r>
          </a:p>
          <a:p>
            <a:r>
              <a:rPr lang="en-US" sz="2400" dirty="0" smtClean="0"/>
              <a:t>28% have Smart Phones</a:t>
            </a:r>
          </a:p>
          <a:p>
            <a:r>
              <a:rPr lang="en-US" sz="2400" dirty="0" smtClean="0"/>
              <a:t>Not searching through the Yellow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Pages</a:t>
            </a:r>
            <a:endParaRPr lang="en-US" sz="2400" dirty="0"/>
          </a:p>
        </p:txBody>
      </p:sp>
      <p:pic>
        <p:nvPicPr>
          <p:cNvPr id="4" name="Picture 3" descr="yellow pages ad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683" y="3012089"/>
            <a:ext cx="31369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4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Behavior has Changed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2400" dirty="0" smtClean="0"/>
              <a:t>Patients search for doctors independently through Google</a:t>
            </a:r>
          </a:p>
          <a:p>
            <a:r>
              <a:rPr lang="en-US" sz="2400" dirty="0" smtClean="0"/>
              <a:t>Patients evaluate doctors through web reviews</a:t>
            </a:r>
          </a:p>
          <a:p>
            <a:r>
              <a:rPr lang="en-US" sz="2400" dirty="0" smtClean="0"/>
              <a:t>No web presence decreases likelihood of making appointment</a:t>
            </a:r>
            <a:endParaRPr lang="en-US" sz="2400" dirty="0"/>
          </a:p>
        </p:txBody>
      </p:sp>
      <p:pic>
        <p:nvPicPr>
          <p:cNvPr id="4" name="Picture 3" descr="Google logo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0" y="3027855"/>
            <a:ext cx="2860763" cy="118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03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There’s a Disconnect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/>
              <a:t>Patients are on the internet searching for doctors and answers</a:t>
            </a:r>
          </a:p>
          <a:p>
            <a:r>
              <a:rPr lang="en-US" sz="2400" dirty="0" smtClean="0"/>
              <a:t>Doctors are not on the internet</a:t>
            </a:r>
          </a:p>
          <a:p>
            <a:r>
              <a:rPr lang="en-US" sz="2400" dirty="0" smtClean="0"/>
              <a:t>Those doctors who are willing to change will have greater access to patients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16057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Pa</a:t>
            </a:r>
            <a:r>
              <a:rPr lang="en-US" dirty="0" smtClean="0">
                <a:latin typeface="GE Inspira"/>
                <a:cs typeface="GE Inspira"/>
              </a:rPr>
              <a:t>t</a:t>
            </a:r>
            <a:r>
              <a:rPr lang="en-US" dirty="0" smtClean="0">
                <a:cs typeface="GE Inspira"/>
              </a:rPr>
              <a:t>i</a:t>
            </a:r>
            <a:r>
              <a:rPr lang="en-US" dirty="0" smtClean="0"/>
              <a:t>ents Want?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Information</a:t>
            </a:r>
          </a:p>
          <a:p>
            <a:r>
              <a:rPr lang="en-US" sz="2400" dirty="0" smtClean="0"/>
              <a:t>Transparency</a:t>
            </a:r>
          </a:p>
          <a:p>
            <a:r>
              <a:rPr lang="en-US" sz="2400" dirty="0" smtClean="0"/>
              <a:t>Availability</a:t>
            </a:r>
          </a:p>
          <a:p>
            <a:r>
              <a:rPr lang="en-US" sz="2400" dirty="0" smtClean="0"/>
              <a:t>Trust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88624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/>
              <a:t>Web Site</a:t>
            </a:r>
          </a:p>
          <a:p>
            <a:r>
              <a:rPr lang="en-US" sz="2400" dirty="0" smtClean="0"/>
              <a:t>Blog</a:t>
            </a:r>
          </a:p>
          <a:p>
            <a:r>
              <a:rPr lang="en-US" sz="2400" dirty="0" smtClean="0"/>
              <a:t>Social Media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053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Web 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/>
              <a:t>Outdated</a:t>
            </a:r>
          </a:p>
          <a:p>
            <a:r>
              <a:rPr lang="en-US" sz="2400" dirty="0" smtClean="0"/>
              <a:t>Stale</a:t>
            </a:r>
          </a:p>
          <a:p>
            <a:r>
              <a:rPr lang="en-US" sz="2400" dirty="0" smtClean="0"/>
              <a:t>Bad/No Rankings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026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Kind of Web Site is Best?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sz="2400" dirty="0" smtClean="0"/>
              <a:t>Blog is the modern format</a:t>
            </a:r>
          </a:p>
          <a:p>
            <a:r>
              <a:rPr lang="en-US" sz="2400" dirty="0" smtClean="0"/>
              <a:t>Purest form of Social Media</a:t>
            </a:r>
          </a:p>
          <a:p>
            <a:r>
              <a:rPr lang="en-US" sz="2400" dirty="0" smtClean="0"/>
              <a:t>Resource for existing patients</a:t>
            </a:r>
          </a:p>
          <a:p>
            <a:r>
              <a:rPr lang="en-US" sz="2400" dirty="0" smtClean="0"/>
              <a:t>Marketing tool to attract new patients</a:t>
            </a:r>
          </a:p>
          <a:p>
            <a:r>
              <a:rPr lang="en-US" sz="2400" dirty="0" smtClean="0"/>
              <a:t>Allows the user to become involved by submitting a question or comment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5539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sz="2400" dirty="0" smtClean="0"/>
              <a:t>Web design is no longer important</a:t>
            </a:r>
          </a:p>
          <a:p>
            <a:r>
              <a:rPr lang="en-US" sz="2400" dirty="0" smtClean="0"/>
              <a:t>Through themes, design is “turn-key”</a:t>
            </a:r>
          </a:p>
          <a:p>
            <a:r>
              <a:rPr lang="en-US" sz="2400" dirty="0" smtClean="0"/>
              <a:t>Inexpensive</a:t>
            </a:r>
          </a:p>
          <a:p>
            <a:r>
              <a:rPr lang="en-US" sz="2400" dirty="0" smtClean="0"/>
              <a:t>Simple</a:t>
            </a:r>
          </a:p>
          <a:p>
            <a:r>
              <a:rPr lang="en-US" sz="2400" dirty="0" smtClean="0"/>
              <a:t>The comment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75380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/>
              <a:t>Empowers the user/reader</a:t>
            </a:r>
          </a:p>
          <a:p>
            <a:r>
              <a:rPr lang="en-US" sz="2400" dirty="0" smtClean="0"/>
              <a:t>Makes the web more interactive. User creates and contributes meaningfully</a:t>
            </a:r>
          </a:p>
          <a:p>
            <a:r>
              <a:rPr lang="en-US" sz="2400" dirty="0" smtClean="0"/>
              <a:t>User created content. Share what you know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78812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Social media allows users to engage with others, to share and contribute</a:t>
            </a:r>
          </a:p>
          <a:p>
            <a:r>
              <a:rPr lang="en-US" sz="2400" dirty="0" smtClean="0"/>
              <a:t>It has allowed people to search for connections and trusted sources</a:t>
            </a:r>
          </a:p>
          <a:p>
            <a:r>
              <a:rPr lang="en-US" sz="2400" dirty="0" smtClean="0"/>
              <a:t>People look for ways to connect, allowing for trust and endorsement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7315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Corbel"/>
              </a:rPr>
              <a:t>Sta</a:t>
            </a:r>
            <a:r>
              <a:rPr lang="en-US" dirty="0" smtClean="0">
                <a:latin typeface="Corbel"/>
                <a:cs typeface="Corbel"/>
              </a:rPr>
              <a:t>r</a:t>
            </a:r>
            <a:r>
              <a:rPr lang="en-US" dirty="0" smtClean="0">
                <a:cs typeface="Corbel"/>
              </a:rPr>
              <a:t>t</a:t>
            </a:r>
            <a:r>
              <a:rPr lang="en-US" dirty="0" smtClean="0">
                <a:latin typeface="Corbel"/>
                <a:cs typeface="Corbel"/>
              </a:rPr>
              <a:t>i</a:t>
            </a:r>
            <a:r>
              <a:rPr lang="en-US" dirty="0" smtClean="0">
                <a:cs typeface="Corbel"/>
              </a:rPr>
              <a:t>ng Your Site</a:t>
            </a:r>
            <a:endParaRPr lang="en-US" dirty="0">
              <a:cs typeface="Corbe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6" y="2756646"/>
            <a:ext cx="4609042" cy="3491753"/>
          </a:xfrm>
        </p:spPr>
        <p:txBody>
          <a:bodyPr>
            <a:noAutofit/>
          </a:bodyPr>
          <a:lstStyle/>
          <a:p>
            <a:r>
              <a:rPr lang="en-US" sz="2400" dirty="0" smtClean="0"/>
              <a:t>Choose a domain</a:t>
            </a:r>
          </a:p>
          <a:p>
            <a:r>
              <a:rPr lang="en-US" sz="2400" dirty="0" smtClean="0"/>
              <a:t>Choose a host</a:t>
            </a:r>
          </a:p>
          <a:p>
            <a:r>
              <a:rPr lang="en-US" sz="2400" dirty="0" smtClean="0"/>
              <a:t>Buy the URL (uniform resource locator)</a:t>
            </a:r>
          </a:p>
          <a:p>
            <a:r>
              <a:rPr lang="en-US" sz="2400" dirty="0" smtClean="0"/>
              <a:t>Install WordPress</a:t>
            </a:r>
          </a:p>
          <a:p>
            <a:r>
              <a:rPr lang="en-US" sz="2400" dirty="0" smtClean="0"/>
              <a:t>Publish</a:t>
            </a:r>
            <a:endParaRPr lang="en-US" sz="2400" dirty="0"/>
          </a:p>
        </p:txBody>
      </p:sp>
      <p:pic>
        <p:nvPicPr>
          <p:cNvPr id="4" name="Picture 3" descr="Wordpress icon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967" y="2729129"/>
            <a:ext cx="3200400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11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Buy the URL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2400" dirty="0" smtClean="0"/>
              <a:t>If you are self hosting…</a:t>
            </a:r>
          </a:p>
          <a:p>
            <a:r>
              <a:rPr lang="en-US" sz="2400" dirty="0" err="1" smtClean="0"/>
              <a:t>BlueHost.com</a:t>
            </a:r>
            <a:endParaRPr lang="en-US" sz="2400" dirty="0" smtClean="0"/>
          </a:p>
          <a:p>
            <a:r>
              <a:rPr lang="en-US" sz="2400" dirty="0" err="1" smtClean="0"/>
              <a:t>GoDaddy.com</a:t>
            </a:r>
            <a:endParaRPr lang="en-US" sz="2400" dirty="0" smtClean="0"/>
          </a:p>
          <a:p>
            <a:r>
              <a:rPr lang="en-US" sz="2400" dirty="0" smtClean="0"/>
              <a:t>“Our” web site will be: http://</a:t>
            </a:r>
            <a:r>
              <a:rPr lang="en-US" sz="2400" dirty="0" err="1" smtClean="0"/>
              <a:t>www.Chooseawebsitename.com</a:t>
            </a: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623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Choose a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400" dirty="0" smtClean="0"/>
              <a:t>Use a combination of 3 popular keywords used in search engines</a:t>
            </a:r>
          </a:p>
          <a:p>
            <a:pPr marL="0" indent="0">
              <a:buNone/>
            </a:pPr>
            <a:r>
              <a:rPr lang="en-US" sz="2400" dirty="0" smtClean="0"/>
              <a:t>	“</a:t>
            </a:r>
            <a:r>
              <a:rPr lang="en-US" sz="2400" dirty="0" err="1" smtClean="0"/>
              <a:t>www.RockvilleObGynDoctor.com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	“</a:t>
            </a:r>
            <a:r>
              <a:rPr lang="en-US" sz="2400" dirty="0" err="1" smtClean="0"/>
              <a:t>www.MarkSeigel.com</a:t>
            </a:r>
            <a:r>
              <a:rPr lang="en-US" sz="2400" dirty="0" smtClean="0"/>
              <a:t>”</a:t>
            </a:r>
          </a:p>
          <a:p>
            <a:pPr marL="0" indent="0">
              <a:buNone/>
            </a:pPr>
            <a:r>
              <a:rPr lang="en-US" sz="2400" dirty="0" smtClean="0"/>
              <a:t>Helps to maximize the Search Engine Optimization of the domain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5220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Bluehost.com</a:t>
            </a:r>
            <a:endParaRPr lang="en-US" dirty="0"/>
          </a:p>
        </p:txBody>
      </p:sp>
      <p:pic>
        <p:nvPicPr>
          <p:cNvPr id="6" name="Content Placeholder 5" descr="Bluehost signup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326" r="-283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0534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GoDaddy.com</a:t>
            </a:r>
            <a:endParaRPr lang="en-US" dirty="0"/>
          </a:p>
        </p:txBody>
      </p:sp>
      <p:pic>
        <p:nvPicPr>
          <p:cNvPr id="4" name="Content Placeholder 3" descr="GoDaddy logo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00" r="-166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82027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Buy the URL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6" y="2756646"/>
            <a:ext cx="4673830" cy="34917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If WordPress.com is hosting for you…</a:t>
            </a:r>
          </a:p>
          <a:p>
            <a:r>
              <a:rPr lang="en-US" sz="2400" dirty="0" smtClean="0"/>
              <a:t>Go to WordPress.com and do it all there</a:t>
            </a:r>
          </a:p>
          <a:p>
            <a:r>
              <a:rPr lang="en-US" sz="2400" dirty="0" smtClean="0"/>
              <a:t>Give a name to your blog</a:t>
            </a:r>
          </a:p>
          <a:p>
            <a:r>
              <a:rPr lang="en-US" sz="2400" dirty="0" smtClean="0"/>
              <a:t>You will find out if it is available</a:t>
            </a:r>
          </a:p>
        </p:txBody>
      </p:sp>
      <p:pic>
        <p:nvPicPr>
          <p:cNvPr id="4" name="Picture 3" descr="zero to hero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953" y="3179622"/>
            <a:ext cx="3440644" cy="250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96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Blogging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en-US" sz="2400" dirty="0" smtClean="0"/>
              <a:t>Traditional website software is obsolete</a:t>
            </a:r>
          </a:p>
          <a:p>
            <a:pPr marL="228600" lvl="1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E.g. Dreamweaver, </a:t>
            </a:r>
            <a:r>
              <a:rPr lang="en-US" sz="2400" dirty="0" err="1" smtClean="0"/>
              <a:t>iWeb</a:t>
            </a:r>
            <a:r>
              <a:rPr lang="en-US" sz="2400" dirty="0" smtClean="0"/>
              <a:t>, FrontPage</a:t>
            </a:r>
          </a:p>
          <a:p>
            <a:r>
              <a:rPr lang="en-US" sz="2400" dirty="0" smtClean="0"/>
              <a:t>Blogging Software</a:t>
            </a:r>
          </a:p>
          <a:p>
            <a:pPr marL="457200" lvl="2" indent="0">
              <a:buNone/>
            </a:pPr>
            <a:r>
              <a:rPr lang="en-US" sz="2400" dirty="0" smtClean="0"/>
              <a:t>	Server Based</a:t>
            </a:r>
          </a:p>
          <a:p>
            <a:pPr marL="457200" lvl="2" indent="0">
              <a:buNone/>
            </a:pPr>
            <a:r>
              <a:rPr lang="en-US" sz="2400" dirty="0" smtClean="0"/>
              <a:t>	Best for search engine optimization</a:t>
            </a:r>
          </a:p>
          <a:p>
            <a:pPr marL="457200" lvl="2" indent="0">
              <a:buNone/>
            </a:pPr>
            <a:r>
              <a:rPr lang="en-US" sz="2400" dirty="0" smtClean="0"/>
              <a:t>	Connected with social media</a:t>
            </a:r>
          </a:p>
          <a:p>
            <a:pPr marL="4572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18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WordPress software</a:t>
            </a:r>
            <a:endParaRPr lang="en-US" dirty="0"/>
          </a:p>
        </p:txBody>
      </p:sp>
      <p:pic>
        <p:nvPicPr>
          <p:cNvPr id="4" name="Content Placeholder 3" descr="Wordpresssupportpage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898" r="-358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9258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WordPress </a:t>
            </a:r>
            <a:br>
              <a:rPr lang="en-US" dirty="0" smtClean="0"/>
            </a:br>
            <a:r>
              <a:rPr lang="en-US" dirty="0" smtClean="0"/>
              <a:t>is a Content Management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200" dirty="0" smtClean="0"/>
              <a:t>It allows you to create and manage a website through an administrative interface, including an automatically-generated navigation structure without needing to know HTML or learn any other tool</a:t>
            </a:r>
          </a:p>
          <a:p>
            <a:pPr marL="0" indent="0">
              <a:buNone/>
            </a:pPr>
            <a:r>
              <a:rPr lang="en-US" sz="2200" dirty="0" smtClean="0"/>
              <a:t>It is by far the most popular CMS with over 60 million sites worldwide</a:t>
            </a:r>
          </a:p>
          <a:p>
            <a:pPr marL="0" indent="0">
              <a:buNone/>
            </a:pPr>
            <a:r>
              <a:rPr lang="en-US" sz="2200" dirty="0" smtClean="0"/>
              <a:t>It’s an excellent platform for a small business or professional website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891751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CMS</a:t>
            </a:r>
            <a:endParaRPr lang="en-US" dirty="0"/>
          </a:p>
        </p:txBody>
      </p:sp>
      <p:pic>
        <p:nvPicPr>
          <p:cNvPr id="4" name="Content Placeholder 3" descr="CMS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86" r="-139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42575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Themes</a:t>
            </a:r>
            <a:endParaRPr lang="en-US" dirty="0"/>
          </a:p>
        </p:txBody>
      </p:sp>
      <p:pic>
        <p:nvPicPr>
          <p:cNvPr id="4" name="Content Placeholder 3" descr="WordPress Themes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86" r="-553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867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Over 1200 free/premium themes available</a:t>
            </a:r>
          </a:p>
          <a:p>
            <a:r>
              <a:rPr lang="en-US" sz="2400" dirty="0" smtClean="0"/>
              <a:t>Each has different features and options</a:t>
            </a:r>
          </a:p>
          <a:p>
            <a:pPr lvl="1"/>
            <a:r>
              <a:rPr lang="en-US" sz="2400" dirty="0" smtClean="0"/>
              <a:t>Custom header and/or colors</a:t>
            </a:r>
          </a:p>
          <a:p>
            <a:pPr lvl="1"/>
            <a:r>
              <a:rPr lang="en-US" sz="2400" dirty="0" smtClean="0"/>
              <a:t>Drop down menus</a:t>
            </a:r>
          </a:p>
          <a:p>
            <a:pPr lvl="1"/>
            <a:r>
              <a:rPr lang="en-US" sz="2400" dirty="0" smtClean="0"/>
              <a:t>Widgets</a:t>
            </a:r>
          </a:p>
          <a:p>
            <a:pPr lvl="1"/>
            <a:r>
              <a:rPr lang="en-US" sz="2400" dirty="0" smtClean="0"/>
              <a:t>Custom menus</a:t>
            </a:r>
          </a:p>
          <a:p>
            <a:r>
              <a:rPr lang="en-US" sz="2400" dirty="0" smtClean="0"/>
              <a:t>Explore the available themes and find a match for you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09836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Widgets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6030457" cy="3491753"/>
          </a:xfrm>
        </p:spPr>
        <p:txBody>
          <a:bodyPr>
            <a:noAutofit/>
          </a:bodyPr>
          <a:lstStyle/>
          <a:p>
            <a:r>
              <a:rPr lang="en-US" sz="2400" dirty="0" smtClean="0"/>
              <a:t>You can add features and content to the sidebar</a:t>
            </a:r>
          </a:p>
          <a:p>
            <a:r>
              <a:rPr lang="en-US" sz="2400" dirty="0" smtClean="0"/>
              <a:t>E.g., Twitter updates, list of recent posts, Blog subscription, Archives, Facebook link, and many more.</a:t>
            </a:r>
          </a:p>
          <a:p>
            <a:pPr marL="0" indent="0">
              <a:buNone/>
            </a:pPr>
            <a:r>
              <a:rPr lang="en-US" sz="2400" dirty="0" smtClean="0"/>
              <a:t>Plugins are not available on WordPress.com for various security reasons</a:t>
            </a:r>
            <a:endParaRPr lang="en-US" sz="2400" dirty="0"/>
          </a:p>
        </p:txBody>
      </p:sp>
      <p:pic>
        <p:nvPicPr>
          <p:cNvPr id="4" name="Picture 3" descr="Widget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331" y="2756646"/>
            <a:ext cx="1448447" cy="332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 in, start creating</a:t>
            </a:r>
            <a:endParaRPr lang="en-US" dirty="0"/>
          </a:p>
        </p:txBody>
      </p:sp>
      <p:pic>
        <p:nvPicPr>
          <p:cNvPr id="4" name="Content Placeholder 3" descr="Dashboard picture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71" r="-50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20230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or Dynamic Homepage?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6" y="2756647"/>
            <a:ext cx="3865308" cy="1481222"/>
          </a:xfrm>
        </p:spPr>
        <p:txBody>
          <a:bodyPr>
            <a:no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Website has static homepage</a:t>
            </a:r>
          </a:p>
          <a:p>
            <a:r>
              <a:rPr lang="en-US" sz="2400" dirty="0" smtClean="0"/>
              <a:t>Blog has changing homepage</a:t>
            </a:r>
            <a:endParaRPr lang="en-US" sz="2400" dirty="0"/>
          </a:p>
        </p:txBody>
      </p:sp>
      <p:pic>
        <p:nvPicPr>
          <p:cNvPr id="5" name="Picture 4" descr="Reading setting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130" y="3396649"/>
            <a:ext cx="5071500" cy="201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59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Posts versus Pages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200" dirty="0" smtClean="0"/>
              <a:t>Posts are what makes a blog. They are articles similar to journal entries that are listed in reverse chronological order. All posts appear on the blog’s front page.</a:t>
            </a:r>
          </a:p>
          <a:p>
            <a:r>
              <a:rPr lang="en-US" sz="2200" dirty="0" smtClean="0"/>
              <a:t>Pages are best suited for timeless content your visitors can easily access. </a:t>
            </a:r>
            <a:endParaRPr lang="en-US" sz="2200" dirty="0"/>
          </a:p>
          <a:p>
            <a:pPr marL="0" indent="0">
              <a:buNone/>
            </a:pPr>
            <a:r>
              <a:rPr lang="en-US" sz="2200" dirty="0" smtClean="0"/>
              <a:t>	They are more similar to a traditional web site. In a blog they are 	found in the About Me or Contact sections.</a:t>
            </a:r>
          </a:p>
          <a:p>
            <a:pPr marL="0" indent="0">
              <a:buNone/>
            </a:pPr>
            <a:r>
              <a:rPr lang="en-US" sz="2200" dirty="0" smtClean="0"/>
              <a:t>Your blog can consist of a mixture of posts and pages.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06108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 with hyperlinks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You can easily add links to other webpages.</a:t>
            </a:r>
          </a:p>
          <a:p>
            <a:r>
              <a:rPr lang="en-US" sz="2400" dirty="0" smtClean="0"/>
              <a:t>They can be within your website or external.</a:t>
            </a:r>
            <a:endParaRPr lang="en-US" sz="2400" dirty="0"/>
          </a:p>
        </p:txBody>
      </p:sp>
      <p:pic>
        <p:nvPicPr>
          <p:cNvPr id="5" name="Picture 4" descr="hyperlink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196743"/>
            <a:ext cx="6692900" cy="18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64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 your blog to social networks</a:t>
            </a:r>
            <a:endParaRPr lang="en-US" dirty="0"/>
          </a:p>
        </p:txBody>
      </p:sp>
      <p:pic>
        <p:nvPicPr>
          <p:cNvPr id="4" name="Content Placeholder 3" descr="Sharing settings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387" r="-293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69438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en-US" sz="2400" dirty="0" smtClean="0"/>
              <a:t>Relevant, Regular, Refreshed</a:t>
            </a:r>
          </a:p>
          <a:p>
            <a:r>
              <a:rPr lang="en-US" sz="2400" dirty="0" smtClean="0"/>
              <a:t>Articles containing the medical information you give in your office</a:t>
            </a:r>
          </a:p>
          <a:p>
            <a:r>
              <a:rPr lang="en-US" sz="2400" dirty="0" smtClean="0"/>
              <a:t>It’s a resource from a trusted source …. You!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33161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Tonight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/>
              <a:t>Start your blog</a:t>
            </a:r>
          </a:p>
          <a:p>
            <a:r>
              <a:rPr lang="en-US" sz="2400" dirty="0" smtClean="0"/>
              <a:t>Add regularly</a:t>
            </a:r>
          </a:p>
          <a:p>
            <a:r>
              <a:rPr lang="en-US" sz="2400" dirty="0" smtClean="0"/>
              <a:t>Build your web presence</a:t>
            </a:r>
          </a:p>
          <a:p>
            <a:r>
              <a:rPr lang="en-US" sz="2400" dirty="0" smtClean="0"/>
              <a:t>Show you are different</a:t>
            </a:r>
            <a:r>
              <a:rPr lang="en-US" sz="2400" smtClean="0"/>
              <a:t>, adaptable, </a:t>
            </a:r>
            <a:r>
              <a:rPr lang="en-US" sz="2400" dirty="0" smtClean="0"/>
              <a:t>and think outside of the box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7315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Stats</a:t>
            </a:r>
            <a:endParaRPr lang="en-US" dirty="0"/>
          </a:p>
        </p:txBody>
      </p:sp>
      <p:pic>
        <p:nvPicPr>
          <p:cNvPr id="4" name="Content Placeholder 3" descr="Stats by day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80" r="-103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881710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Stats</a:t>
            </a:r>
            <a:endParaRPr lang="en-US" dirty="0"/>
          </a:p>
        </p:txBody>
      </p:sp>
      <p:pic>
        <p:nvPicPr>
          <p:cNvPr id="6" name="Content Placeholder 5" descr="Stats by country1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64" b="279"/>
          <a:stretch/>
        </p:blipFill>
        <p:spPr>
          <a:xfrm>
            <a:off x="474261" y="2531900"/>
            <a:ext cx="1028671" cy="3819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Stats by country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794" y="2956974"/>
            <a:ext cx="5614661" cy="308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46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 Blog examp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854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74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200" dirty="0" smtClean="0"/>
          </a:p>
          <a:p>
            <a:r>
              <a:rPr lang="en-US" sz="2200" dirty="0" smtClean="0"/>
              <a:t>http://</a:t>
            </a:r>
            <a:r>
              <a:rPr lang="en-US" sz="2200" dirty="0" err="1" smtClean="0"/>
              <a:t>learn.wordpress.com</a:t>
            </a:r>
            <a:endParaRPr lang="en-US" sz="2200" dirty="0" smtClean="0"/>
          </a:p>
          <a:p>
            <a:r>
              <a:rPr lang="en-US" sz="2200" dirty="0" smtClean="0"/>
              <a:t>Randall V. Wong, M.D. at </a:t>
            </a:r>
            <a:r>
              <a:rPr lang="en-US" sz="2200" dirty="0" err="1" smtClean="0"/>
              <a:t>www.medicalmarketingenterprises.com</a:t>
            </a:r>
            <a:endParaRPr lang="en-US" sz="2200" dirty="0" smtClean="0"/>
          </a:p>
          <a:p>
            <a:r>
              <a:rPr lang="en-US" sz="2200" dirty="0"/>
              <a:t>Simmons GSLIS WordPress workshop </a:t>
            </a:r>
            <a:r>
              <a:rPr lang="en-US" sz="2200" dirty="0" smtClean="0"/>
              <a:t>2011</a:t>
            </a:r>
          </a:p>
          <a:p>
            <a:r>
              <a:rPr lang="en-US" sz="2200" dirty="0" smtClean="0"/>
              <a:t>How to Create Wordpress Websites Easily </a:t>
            </a:r>
            <a:r>
              <a:rPr lang="en-US" sz="2200" dirty="0" err="1" smtClean="0"/>
              <a:t>MarketingOnlineCourses.net</a:t>
            </a:r>
            <a:endParaRPr lang="en-US" sz="2200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154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po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Expo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Expo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3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93000"/>
                <a:satMod val="130000"/>
              </a:schemeClr>
            </a:gs>
            <a:gs pos="60000">
              <a:schemeClr val="phClr">
                <a:tint val="80000"/>
                <a:shade val="93000"/>
                <a:satMod val="130000"/>
              </a:schemeClr>
            </a:gs>
            <a:gs pos="100000">
              <a:schemeClr val="phClr">
                <a:tint val="50000"/>
                <a:shade val="94000"/>
                <a:alpha val="100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34925" cap="flat" cmpd="sng" algn="ctr"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8600000" scaled="0"/>
          </a:gra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C0C0C0">
                <a:alpha val="75000"/>
              </a:srgbClr>
            </a:innerShdw>
            <a:outerShdw blurRad="63500" dist="38100" dir="5400000" sx="105000" sy="105000" algn="br" rotWithShape="0">
              <a:srgbClr val="000000">
                <a:alpha val="30000"/>
              </a:srgbClr>
            </a:outerShdw>
          </a:effectLst>
        </a:effectStyle>
        <a:effectStyle>
          <a:effectLst>
            <a:innerShdw blurRad="50800" dist="25400" dir="16200000">
              <a:srgbClr val="C0C0C0">
                <a:alpha val="75000"/>
              </a:srgbClr>
            </a:innerShdw>
            <a:reflection blurRad="63500" stA="40000" endPos="50000" dist="127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2718</TotalTime>
  <Words>720</Words>
  <Application>Microsoft Macintosh PowerPoint</Application>
  <PresentationFormat>On-screen Show (4:3)</PresentationFormat>
  <Paragraphs>166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Expo</vt:lpstr>
      <vt:lpstr>Your Medical Blog Zero to Hero Guide</vt:lpstr>
      <vt:lpstr>Disclosure</vt:lpstr>
      <vt:lpstr>Learning Objectives</vt:lpstr>
      <vt:lpstr>Present Marketing Strategies</vt:lpstr>
      <vt:lpstr>Where are Patients?</vt:lpstr>
      <vt:lpstr>Patient Behavior has Changed</vt:lpstr>
      <vt:lpstr>There’s a Disconnect</vt:lpstr>
      <vt:lpstr>What do Patients Want?</vt:lpstr>
      <vt:lpstr>Solution</vt:lpstr>
      <vt:lpstr>Most Web Sites</vt:lpstr>
      <vt:lpstr>What Kind of Web Site is Best?</vt:lpstr>
      <vt:lpstr>Themes</vt:lpstr>
      <vt:lpstr>The Comment</vt:lpstr>
      <vt:lpstr>Social Media</vt:lpstr>
      <vt:lpstr>Starting Your Site</vt:lpstr>
      <vt:lpstr>Buy the URL</vt:lpstr>
      <vt:lpstr>Choose a Domain</vt:lpstr>
      <vt:lpstr>Bluehost.com</vt:lpstr>
      <vt:lpstr>GoDaddy.com</vt:lpstr>
      <vt:lpstr>Buy the URL</vt:lpstr>
      <vt:lpstr>Blogging Software</vt:lpstr>
      <vt:lpstr>WordPress software</vt:lpstr>
      <vt:lpstr>WordPress  is a Content Management System</vt:lpstr>
      <vt:lpstr>CMS</vt:lpstr>
      <vt:lpstr>Themes</vt:lpstr>
      <vt:lpstr>Themes</vt:lpstr>
      <vt:lpstr>Widgets</vt:lpstr>
      <vt:lpstr>Sign in, start creating</vt:lpstr>
      <vt:lpstr>Static or Dynamic Homepage?</vt:lpstr>
      <vt:lpstr>Posts versus Pages</vt:lpstr>
      <vt:lpstr>Enhance with hyperlinks</vt:lpstr>
      <vt:lpstr>Connect your blog to social networks</vt:lpstr>
      <vt:lpstr>Medical Content</vt:lpstr>
      <vt:lpstr>Start Tonight</vt:lpstr>
      <vt:lpstr>Stats</vt:lpstr>
      <vt:lpstr>Stats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Starting a Blog</dc:title>
  <dc:creator>Seigel Mark</dc:creator>
  <cp:lastModifiedBy>Seigel Mark</cp:lastModifiedBy>
  <cp:revision>42</cp:revision>
  <dcterms:created xsi:type="dcterms:W3CDTF">2011-12-26T14:52:42Z</dcterms:created>
  <dcterms:modified xsi:type="dcterms:W3CDTF">2013-01-20T14:27:13Z</dcterms:modified>
</cp:coreProperties>
</file>